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66" r:id="rId5"/>
    <p:sldId id="259" r:id="rId6"/>
    <p:sldId id="272" r:id="rId7"/>
    <p:sldId id="273" r:id="rId8"/>
    <p:sldId id="276" r:id="rId9"/>
    <p:sldId id="277" r:id="rId10"/>
    <p:sldId id="274" r:id="rId11"/>
    <p:sldId id="275" r:id="rId12"/>
    <p:sldId id="278" r:id="rId13"/>
    <p:sldId id="279" r:id="rId14"/>
    <p:sldId id="280" r:id="rId15"/>
    <p:sldId id="262" r:id="rId16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Estilo Claro 1 - Ênfas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6408" autoAdjust="0"/>
  </p:normalViewPr>
  <p:slideViewPr>
    <p:cSldViewPr snapToGrid="0" showGuides="1">
      <p:cViewPr varScale="1">
        <p:scale>
          <a:sx n="80" d="100"/>
          <a:sy n="80" d="100"/>
        </p:scale>
        <p:origin x="336" y="4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xmlns="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644B6F9-3517-44D5-ACB9-83D0E20F76C9}" type="datetime1">
              <a:rPr lang="pt-BR" smtClean="0"/>
              <a:t>21/11/2022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xmlns="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022FEE5-93F6-4794-9247-D82E88608B7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EE14CB-A5BF-417F-96C4-87CE8F9550A6}" type="datetime1">
              <a:rPr lang="pt-BR" smtClean="0"/>
              <a:pPr/>
              <a:t>21/11/2022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3D78A92-0141-4330-8F3E-FAADFAC23844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5939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670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67391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371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87016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2181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3649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6214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813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0727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0597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4745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pt-BR" noProof="0" dirty="0"/>
              <a:t>APRESENTAÇÃO</a:t>
            </a:r>
            <a:br>
              <a:rPr lang="pt-BR" noProof="0" dirty="0"/>
            </a:br>
            <a:r>
              <a:rPr lang="pt-BR" noProof="0" dirty="0"/>
              <a:t>TÍTULO    </a:t>
            </a:r>
          </a:p>
        </p:txBody>
      </p:sp>
      <p:sp>
        <p:nvSpPr>
          <p:cNvPr id="23" name="Espaço Reservado para Texto 26">
            <a:extLst>
              <a:ext uri="{FF2B5EF4-FFF2-40B4-BE49-F238E27FC236}">
                <a16:creationId xmlns:a16="http://schemas.microsoft.com/office/drawing/2014/main" xmlns="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 rtlCol="0"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 dirty="0"/>
              <a:t>Mês</a:t>
            </a:r>
            <a:br>
              <a:rPr lang="pt-BR" noProof="0" dirty="0"/>
            </a:br>
            <a:r>
              <a:rPr lang="pt-BR" noProof="0" dirty="0"/>
              <a:t>20AA</a:t>
            </a:r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xmlns="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xmlns="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xmlns="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xmlns="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xmlns="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4" name="Forma livre: Forma 33">
            <a:extLst>
              <a:ext uri="{FF2B5EF4-FFF2-40B4-BE49-F238E27FC236}">
                <a16:creationId xmlns:a16="http://schemas.microsoft.com/office/drawing/2014/main" xmlns="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6" name="Espaço Reservado para Texto 14">
            <a:extLst>
              <a:ext uri="{FF2B5EF4-FFF2-40B4-BE49-F238E27FC236}">
                <a16:creationId xmlns:a16="http://schemas.microsoft.com/office/drawing/2014/main" xmlns="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 rtlCol="0"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 rtl="0"/>
            <a:r>
              <a:rPr lang="pt-BR" noProof="0" dirty="0"/>
              <a:t>Apresentação</a:t>
            </a:r>
            <a:br>
              <a:rPr lang="pt-BR" noProof="0" dirty="0"/>
            </a:br>
            <a:r>
              <a:rPr lang="pt-BR" noProof="0" dirty="0"/>
              <a:t>Slogan</a:t>
            </a:r>
          </a:p>
        </p:txBody>
      </p:sp>
      <p:sp>
        <p:nvSpPr>
          <p:cNvPr id="40" name="Elemento gráfico 37">
            <a:extLst>
              <a:ext uri="{FF2B5EF4-FFF2-40B4-BE49-F238E27FC236}">
                <a16:creationId xmlns:a16="http://schemas.microsoft.com/office/drawing/2014/main" xmlns="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2" name="Elemento gráfico 36">
            <a:extLst>
              <a:ext uri="{FF2B5EF4-FFF2-40B4-BE49-F238E27FC236}">
                <a16:creationId xmlns:a16="http://schemas.microsoft.com/office/drawing/2014/main" xmlns="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1" name="Espaço Reservado para Imagem 20">
            <a:extLst>
              <a:ext uri="{FF2B5EF4-FFF2-40B4-BE49-F238E27FC236}">
                <a16:creationId xmlns:a16="http://schemas.microsoft.com/office/drawing/2014/main" xmlns="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agrade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ço Reservado para Imagem 25">
            <a:extLst>
              <a:ext uri="{FF2B5EF4-FFF2-40B4-BE49-F238E27FC236}">
                <a16:creationId xmlns:a16="http://schemas.microsoft.com/office/drawing/2014/main" xmlns="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OBRIGADO!</a:t>
            </a:r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xmlns="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xmlns="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9" name="Espaço Reservado para Texto 26">
            <a:extLst>
              <a:ext uri="{FF2B5EF4-FFF2-40B4-BE49-F238E27FC236}">
                <a16:creationId xmlns:a16="http://schemas.microsoft.com/office/drawing/2014/main" xmlns="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 rtlCol="0"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 dirty="0"/>
              <a:t>August </a:t>
            </a:r>
            <a:r>
              <a:rPr lang="pt-BR" noProof="0" dirty="0" err="1"/>
              <a:t>Bergqvist</a:t>
            </a:r>
            <a:endParaRPr lang="pt-BR" noProof="0" dirty="0"/>
          </a:p>
        </p:txBody>
      </p:sp>
      <p:sp>
        <p:nvSpPr>
          <p:cNvPr id="20" name="Espaço Reservado para Texto 26">
            <a:extLst>
              <a:ext uri="{FF2B5EF4-FFF2-40B4-BE49-F238E27FC236}">
                <a16:creationId xmlns:a16="http://schemas.microsoft.com/office/drawing/2014/main" xmlns="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 dirty="0"/>
              <a:t>Telefone:</a:t>
            </a:r>
          </a:p>
        </p:txBody>
      </p:sp>
      <p:sp>
        <p:nvSpPr>
          <p:cNvPr id="21" name="Espaço Reservado para Texto 26">
            <a:extLst>
              <a:ext uri="{FF2B5EF4-FFF2-40B4-BE49-F238E27FC236}">
                <a16:creationId xmlns:a16="http://schemas.microsoft.com/office/drawing/2014/main" xmlns="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 dirty="0"/>
              <a:t>678 555-0128</a:t>
            </a:r>
          </a:p>
        </p:txBody>
      </p:sp>
      <p:sp>
        <p:nvSpPr>
          <p:cNvPr id="22" name="Espaço Reservado para Texto 26">
            <a:extLst>
              <a:ext uri="{FF2B5EF4-FFF2-40B4-BE49-F238E27FC236}">
                <a16:creationId xmlns:a16="http://schemas.microsoft.com/office/drawing/2014/main" xmlns="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 dirty="0" err="1"/>
              <a:t>Email</a:t>
            </a:r>
            <a:r>
              <a:rPr lang="pt-BR" noProof="0" dirty="0"/>
              <a:t>:</a:t>
            </a:r>
          </a:p>
        </p:txBody>
      </p:sp>
      <p:sp>
        <p:nvSpPr>
          <p:cNvPr id="23" name="Espaço Reservado para Texto 26">
            <a:extLst>
              <a:ext uri="{FF2B5EF4-FFF2-40B4-BE49-F238E27FC236}">
                <a16:creationId xmlns:a16="http://schemas.microsoft.com/office/drawing/2014/main" xmlns="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 dirty="0"/>
              <a:t>BERGQVIST@EXAMPLE.COM</a:t>
            </a:r>
          </a:p>
        </p:txBody>
      </p:sp>
      <p:sp>
        <p:nvSpPr>
          <p:cNvPr id="3" name="Elemento gráfico 23">
            <a:extLst>
              <a:ext uri="{FF2B5EF4-FFF2-40B4-BE49-F238E27FC236}">
                <a16:creationId xmlns:a16="http://schemas.microsoft.com/office/drawing/2014/main" xmlns="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88000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xmlns="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pt-BR" noProof="0" dirty="0"/>
              <a:t>APRESENTAÇÃO</a:t>
            </a:r>
            <a:br>
              <a:rPr lang="pt-BR" noProof="0" dirty="0"/>
            </a:br>
            <a:r>
              <a:rPr lang="pt-BR" noProof="0" dirty="0"/>
              <a:t>TÍTULO    </a:t>
            </a:r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xmlns="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xmlns="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xmlns="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xmlns="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xmlns="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4" name="Forma Livre: Forma 33">
            <a:extLst>
              <a:ext uri="{FF2B5EF4-FFF2-40B4-BE49-F238E27FC236}">
                <a16:creationId xmlns:a16="http://schemas.microsoft.com/office/drawing/2014/main" xmlns="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0" name="Elemento gráfico 37">
            <a:extLst>
              <a:ext uri="{FF2B5EF4-FFF2-40B4-BE49-F238E27FC236}">
                <a16:creationId xmlns:a16="http://schemas.microsoft.com/office/drawing/2014/main" xmlns="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2" name="Elemento gráfico 36">
            <a:extLst>
              <a:ext uri="{FF2B5EF4-FFF2-40B4-BE49-F238E27FC236}">
                <a16:creationId xmlns:a16="http://schemas.microsoft.com/office/drawing/2014/main" xmlns="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xmlns="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 rtl="0"/>
            <a:r>
              <a:rPr lang="pt-BR" noProof="0" smtClean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xmlns="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5" name="Elemento gráfico 12">
            <a:extLst>
              <a:ext uri="{FF2B5EF4-FFF2-40B4-BE49-F238E27FC236}">
                <a16:creationId xmlns:a16="http://schemas.microsoft.com/office/drawing/2014/main" xmlns="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xmlns="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xmlns="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rtlCol="0"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pt-BR" noProof="0" dirty="0"/>
              <a:t>SLIDE DIVISOR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 smtClean="0"/>
              <a:t>Clique para editar o estilo do subtítulo mestre</a:t>
            </a:r>
            <a:endParaRPr lang="pt-BR" noProof="0" dirty="0"/>
          </a:p>
        </p:txBody>
      </p:sp>
      <p:sp>
        <p:nvSpPr>
          <p:cNvPr id="24" name="Elemento gráfico 22">
            <a:extLst>
              <a:ext uri="{FF2B5EF4-FFF2-40B4-BE49-F238E27FC236}">
                <a16:creationId xmlns:a16="http://schemas.microsoft.com/office/drawing/2014/main" xmlns="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xmlns="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8" name="Forma Livre: Forma 37">
            <a:extLst>
              <a:ext uri="{FF2B5EF4-FFF2-40B4-BE49-F238E27FC236}">
                <a16:creationId xmlns:a16="http://schemas.microsoft.com/office/drawing/2014/main" xmlns="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xmlns="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xmlns="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xmlns="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xmlns="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9" name="Elemento gráfico 12">
            <a:extLst>
              <a:ext uri="{FF2B5EF4-FFF2-40B4-BE49-F238E27FC236}">
                <a16:creationId xmlns:a16="http://schemas.microsoft.com/office/drawing/2014/main" xmlns="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grpSp>
        <p:nvGrpSpPr>
          <p:cNvPr id="41" name="Elemento gráfico 39">
            <a:extLst>
              <a:ext uri="{FF2B5EF4-FFF2-40B4-BE49-F238E27FC236}">
                <a16:creationId xmlns:a16="http://schemas.microsoft.com/office/drawing/2014/main" xmlns="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xmlns="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xmlns="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xmlns="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xmlns="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xmlns="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xmlns="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xmlns="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xmlns="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20" name="Elemento gráfico 19">
            <a:extLst>
              <a:ext uri="{FF2B5EF4-FFF2-40B4-BE49-F238E27FC236}">
                <a16:creationId xmlns:a16="http://schemas.microsoft.com/office/drawing/2014/main" xmlns="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9" name="Elemento gráfico 12">
            <a:extLst>
              <a:ext uri="{FF2B5EF4-FFF2-40B4-BE49-F238E27FC236}">
                <a16:creationId xmlns:a16="http://schemas.microsoft.com/office/drawing/2014/main" xmlns="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grpSp>
        <p:nvGrpSpPr>
          <p:cNvPr id="41" name="Elemento gráfico 39">
            <a:extLst>
              <a:ext uri="{FF2B5EF4-FFF2-40B4-BE49-F238E27FC236}">
                <a16:creationId xmlns:a16="http://schemas.microsoft.com/office/drawing/2014/main" xmlns="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xmlns="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xmlns="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xmlns="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xmlns="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xmlns="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xmlns="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7" name="Título 6">
            <a:extLst>
              <a:ext uri="{FF2B5EF4-FFF2-40B4-BE49-F238E27FC236}">
                <a16:creationId xmlns:a16="http://schemas.microsoft.com/office/drawing/2014/main" xmlns="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20" name="Elemento gráfico 19">
            <a:extLst>
              <a:ext uri="{FF2B5EF4-FFF2-40B4-BE49-F238E27FC236}">
                <a16:creationId xmlns:a16="http://schemas.microsoft.com/office/drawing/2014/main" xmlns="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7" name="Espaço Reservado para Texto 2">
            <a:extLst>
              <a:ext uri="{FF2B5EF4-FFF2-40B4-BE49-F238E27FC236}">
                <a16:creationId xmlns:a16="http://schemas.microsoft.com/office/drawing/2014/main" xmlns="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19" name="Espaço reservado para conteúdo 3">
            <a:extLst>
              <a:ext uri="{FF2B5EF4-FFF2-40B4-BE49-F238E27FC236}">
                <a16:creationId xmlns:a16="http://schemas.microsoft.com/office/drawing/2014/main" xmlns="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21" name="Espaço Reservado para Texto 4">
            <a:extLst>
              <a:ext uri="{FF2B5EF4-FFF2-40B4-BE49-F238E27FC236}">
                <a16:creationId xmlns:a16="http://schemas.microsoft.com/office/drawing/2014/main" xmlns="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22" name="Espaço reservado para conteúdo 5">
            <a:extLst>
              <a:ext uri="{FF2B5EF4-FFF2-40B4-BE49-F238E27FC236}">
                <a16:creationId xmlns:a16="http://schemas.microsoft.com/office/drawing/2014/main" xmlns="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9" name="Elemento gráfico 12">
            <a:extLst>
              <a:ext uri="{FF2B5EF4-FFF2-40B4-BE49-F238E27FC236}">
                <a16:creationId xmlns:a16="http://schemas.microsoft.com/office/drawing/2014/main" xmlns="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grpSp>
        <p:nvGrpSpPr>
          <p:cNvPr id="41" name="Elemento gráfico 39">
            <a:extLst>
              <a:ext uri="{FF2B5EF4-FFF2-40B4-BE49-F238E27FC236}">
                <a16:creationId xmlns:a16="http://schemas.microsoft.com/office/drawing/2014/main" xmlns="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xmlns="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xmlns="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xmlns="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xmlns="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xmlns="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xmlns="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7" name="Título 6">
            <a:extLst>
              <a:ext uri="{FF2B5EF4-FFF2-40B4-BE49-F238E27FC236}">
                <a16:creationId xmlns:a16="http://schemas.microsoft.com/office/drawing/2014/main" xmlns="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20" name="Elemento gráfico 19">
            <a:extLst>
              <a:ext uri="{FF2B5EF4-FFF2-40B4-BE49-F238E27FC236}">
                <a16:creationId xmlns:a16="http://schemas.microsoft.com/office/drawing/2014/main" xmlns="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3" name="Espaço Reservado para Conteúdo 2">
            <a:extLst>
              <a:ext uri="{FF2B5EF4-FFF2-40B4-BE49-F238E27FC236}">
                <a16:creationId xmlns:a16="http://schemas.microsoft.com/office/drawing/2014/main" xmlns="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24" name="Espaço Reservado para Conteúdo 3">
            <a:extLst>
              <a:ext uri="{FF2B5EF4-FFF2-40B4-BE49-F238E27FC236}">
                <a16:creationId xmlns:a16="http://schemas.microsoft.com/office/drawing/2014/main" xmlns="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Espaço Reservado para Imagem 56">
            <a:extLst>
              <a:ext uri="{FF2B5EF4-FFF2-40B4-BE49-F238E27FC236}">
                <a16:creationId xmlns:a16="http://schemas.microsoft.com/office/drawing/2014/main" xmlns="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6" name="Elemento gráfico 12">
            <a:extLst>
              <a:ext uri="{FF2B5EF4-FFF2-40B4-BE49-F238E27FC236}">
                <a16:creationId xmlns:a16="http://schemas.microsoft.com/office/drawing/2014/main" xmlns="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xmlns="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38" name="Forma Livre: Forma 37">
            <a:extLst>
              <a:ext uri="{FF2B5EF4-FFF2-40B4-BE49-F238E27FC236}">
                <a16:creationId xmlns:a16="http://schemas.microsoft.com/office/drawing/2014/main" xmlns="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3" name="Elemento gráfico 33">
            <a:extLst>
              <a:ext uri="{FF2B5EF4-FFF2-40B4-BE49-F238E27FC236}">
                <a16:creationId xmlns:a16="http://schemas.microsoft.com/office/drawing/2014/main" xmlns="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xmlns="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xmlns="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xmlns="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20" name="Espaço Reservado para Texto 3">
            <a:extLst>
              <a:ext uri="{FF2B5EF4-FFF2-40B4-BE49-F238E27FC236}">
                <a16:creationId xmlns:a16="http://schemas.microsoft.com/office/drawing/2014/main" xmlns="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xmlns="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6" name="Elemento gráfico 12">
            <a:extLst>
              <a:ext uri="{FF2B5EF4-FFF2-40B4-BE49-F238E27FC236}">
                <a16:creationId xmlns:a16="http://schemas.microsoft.com/office/drawing/2014/main" xmlns="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xmlns="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38" name="Forma Livre: Forma 37">
            <a:extLst>
              <a:ext uri="{FF2B5EF4-FFF2-40B4-BE49-F238E27FC236}">
                <a16:creationId xmlns:a16="http://schemas.microsoft.com/office/drawing/2014/main" xmlns="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3" name="Elemento gráfico 33">
            <a:extLst>
              <a:ext uri="{FF2B5EF4-FFF2-40B4-BE49-F238E27FC236}">
                <a16:creationId xmlns:a16="http://schemas.microsoft.com/office/drawing/2014/main" xmlns="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xmlns="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xmlns="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xmlns="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20" name="Espaço Reservado para Texto 3">
            <a:extLst>
              <a:ext uri="{FF2B5EF4-FFF2-40B4-BE49-F238E27FC236}">
                <a16:creationId xmlns:a16="http://schemas.microsoft.com/office/drawing/2014/main" xmlns="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xmlns="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9" name="Elemento gráfico 12">
            <a:extLst>
              <a:ext uri="{FF2B5EF4-FFF2-40B4-BE49-F238E27FC236}">
                <a16:creationId xmlns:a16="http://schemas.microsoft.com/office/drawing/2014/main" xmlns="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grpSp>
        <p:nvGrpSpPr>
          <p:cNvPr id="41" name="Elemento gráfico 39">
            <a:extLst>
              <a:ext uri="{FF2B5EF4-FFF2-40B4-BE49-F238E27FC236}">
                <a16:creationId xmlns:a16="http://schemas.microsoft.com/office/drawing/2014/main" xmlns="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xmlns="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xmlns="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xmlns="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xmlns="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xmlns="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xmlns="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18" name="Elemento gráfico 19">
            <a:extLst>
              <a:ext uri="{FF2B5EF4-FFF2-40B4-BE49-F238E27FC236}">
                <a16:creationId xmlns:a16="http://schemas.microsoft.com/office/drawing/2014/main" xmlns="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9" name="Título 6">
            <a:extLst>
              <a:ext uri="{FF2B5EF4-FFF2-40B4-BE49-F238E27FC236}">
                <a16:creationId xmlns:a16="http://schemas.microsoft.com/office/drawing/2014/main" xmlns="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9" name="Elemento gráfico 12">
            <a:extLst>
              <a:ext uri="{FF2B5EF4-FFF2-40B4-BE49-F238E27FC236}">
                <a16:creationId xmlns:a16="http://schemas.microsoft.com/office/drawing/2014/main" xmlns="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grpSp>
        <p:nvGrpSpPr>
          <p:cNvPr id="41" name="Elemento gráfico 39">
            <a:extLst>
              <a:ext uri="{FF2B5EF4-FFF2-40B4-BE49-F238E27FC236}">
                <a16:creationId xmlns:a16="http://schemas.microsoft.com/office/drawing/2014/main" xmlns="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xmlns="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xmlns="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xmlns="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xmlns="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xmlns="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xmlns="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Espaço Reservado para Imagem 38">
            <a:extLst>
              <a:ext uri="{FF2B5EF4-FFF2-40B4-BE49-F238E27FC236}">
                <a16:creationId xmlns:a16="http://schemas.microsoft.com/office/drawing/2014/main" xmlns="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5" name="Elemento gráfico 12">
            <a:extLst>
              <a:ext uri="{FF2B5EF4-FFF2-40B4-BE49-F238E27FC236}">
                <a16:creationId xmlns:a16="http://schemas.microsoft.com/office/drawing/2014/main" xmlns="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xmlns="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xmlns="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rtlCol="0"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pt-BR" noProof="0" dirty="0"/>
              <a:t>SLIDE DIVISOR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 smtClean="0"/>
              <a:t>Clique para editar o estilo do subtítulo mestre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24" name="Elemento gráfico 22">
            <a:extLst>
              <a:ext uri="{FF2B5EF4-FFF2-40B4-BE49-F238E27FC236}">
                <a16:creationId xmlns:a16="http://schemas.microsoft.com/office/drawing/2014/main" xmlns="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366000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xmlns="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xmlns="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38" name="Forma Livre: Forma 37">
            <a:extLst>
              <a:ext uri="{FF2B5EF4-FFF2-40B4-BE49-F238E27FC236}">
                <a16:creationId xmlns:a16="http://schemas.microsoft.com/office/drawing/2014/main" xmlns="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xmlns="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xmlns="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Subtítulo, Conteúdo 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ço Reservado para Imagem 25">
            <a:extLst>
              <a:ext uri="{FF2B5EF4-FFF2-40B4-BE49-F238E27FC236}">
                <a16:creationId xmlns:a16="http://schemas.microsoft.com/office/drawing/2014/main" xmlns="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5" name="Elemento gráfico 12">
            <a:extLst>
              <a:ext uri="{FF2B5EF4-FFF2-40B4-BE49-F238E27FC236}">
                <a16:creationId xmlns:a16="http://schemas.microsoft.com/office/drawing/2014/main" xmlns="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LAYOUT DE TEXTO 02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xmlns="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xmlns="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xmlns="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xmlns="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 rtlCol="0"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17" name="Espaço Reservado para Texto 14">
            <a:extLst>
              <a:ext uri="{FF2B5EF4-FFF2-40B4-BE49-F238E27FC236}">
                <a16:creationId xmlns:a16="http://schemas.microsoft.com/office/drawing/2014/main" xmlns="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3" name="Elemento gráfico 22">
            <a:extLst>
              <a:ext uri="{FF2B5EF4-FFF2-40B4-BE49-F238E27FC236}">
                <a16:creationId xmlns:a16="http://schemas.microsoft.com/office/drawing/2014/main" xmlns="" id="{827885C7-FA6F-4513-83BC-BEAD42F63D5B}"/>
              </a:ext>
            </a:extLst>
          </p:cNvPr>
          <p:cNvSpPr/>
          <p:nvPr userDrawn="1"/>
        </p:nvSpPr>
        <p:spPr>
          <a:xfrm>
            <a:off x="6981946" y="1726672"/>
            <a:ext cx="4464000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2" name="Forma Livre: Forma 21">
            <a:extLst>
              <a:ext uri="{FF2B5EF4-FFF2-40B4-BE49-F238E27FC236}">
                <a16:creationId xmlns:a16="http://schemas.microsoft.com/office/drawing/2014/main" xmlns="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Espaço Reservado para Imagem 41">
            <a:extLst>
              <a:ext uri="{FF2B5EF4-FFF2-40B4-BE49-F238E27FC236}">
                <a16:creationId xmlns:a16="http://schemas.microsoft.com/office/drawing/2014/main" xmlns="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6" name="Elemento gráfico 12">
            <a:extLst>
              <a:ext uri="{FF2B5EF4-FFF2-40B4-BE49-F238E27FC236}">
                <a16:creationId xmlns:a16="http://schemas.microsoft.com/office/drawing/2014/main" xmlns="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LAYOUT DE TEXTO 02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xmlns="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8" name="Espaço Reservado para Texto 14">
            <a:extLst>
              <a:ext uri="{FF2B5EF4-FFF2-40B4-BE49-F238E27FC236}">
                <a16:creationId xmlns:a16="http://schemas.microsoft.com/office/drawing/2014/main" xmlns="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38" name="Forma Livre: Forma 37">
            <a:extLst>
              <a:ext uri="{FF2B5EF4-FFF2-40B4-BE49-F238E27FC236}">
                <a16:creationId xmlns:a16="http://schemas.microsoft.com/office/drawing/2014/main" xmlns="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xmlns="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xmlns="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28" name="Espaço Reservado para Texto 26">
            <a:extLst>
              <a:ext uri="{FF2B5EF4-FFF2-40B4-BE49-F238E27FC236}">
                <a16:creationId xmlns:a16="http://schemas.microsoft.com/office/drawing/2014/main" xmlns="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 rtlCol="0"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31" name="Espaço Reservado para Texto 29">
            <a:extLst>
              <a:ext uri="{FF2B5EF4-FFF2-40B4-BE49-F238E27FC236}">
                <a16:creationId xmlns:a16="http://schemas.microsoft.com/office/drawing/2014/main" xmlns="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3" name="Elemento gráfico 33">
            <a:extLst>
              <a:ext uri="{FF2B5EF4-FFF2-40B4-BE49-F238E27FC236}">
                <a16:creationId xmlns:a16="http://schemas.microsoft.com/office/drawing/2014/main" xmlns="" id="{38956B41-4EE0-4C7C-8436-027F5DE8B1BC}"/>
              </a:ext>
            </a:extLst>
          </p:cNvPr>
          <p:cNvSpPr/>
          <p:nvPr userDrawn="1"/>
        </p:nvSpPr>
        <p:spPr>
          <a:xfrm>
            <a:off x="887581" y="2045662"/>
            <a:ext cx="4500000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xmlns="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xmlns="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com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xmlns="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9" name="Elemento gráfico 12">
            <a:extLst>
              <a:ext uri="{FF2B5EF4-FFF2-40B4-BE49-F238E27FC236}">
                <a16:creationId xmlns:a16="http://schemas.microsoft.com/office/drawing/2014/main" xmlns="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rtlCol="0" anchor="b">
            <a:normAutofit/>
          </a:bodyPr>
          <a:lstStyle>
            <a:lvl1pPr algn="ctr">
              <a:defRPr sz="4000"/>
            </a:lvl1pPr>
          </a:lstStyle>
          <a:p>
            <a:pPr rtl="0"/>
            <a:r>
              <a:rPr lang="pt-BR" noProof="0" dirty="0"/>
              <a:t>COMPARAÇÃO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11311" y="2959593"/>
            <a:ext cx="4365625" cy="365125"/>
          </a:xfrm>
        </p:spPr>
        <p:txBody>
          <a:bodyPr rtlCol="0"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TÍTULO DA SEÇÃO 1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7" name="Espaço Reservado para Texto 26">
            <a:extLst>
              <a:ext uri="{FF2B5EF4-FFF2-40B4-BE49-F238E27FC236}">
                <a16:creationId xmlns:a16="http://schemas.microsoft.com/office/drawing/2014/main" xmlns="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22" name="Elemento gráfico 19">
            <a:extLst>
              <a:ext uri="{FF2B5EF4-FFF2-40B4-BE49-F238E27FC236}">
                <a16:creationId xmlns:a16="http://schemas.microsoft.com/office/drawing/2014/main" xmlns="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xmlns="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973985" y="2959593"/>
            <a:ext cx="4365625" cy="365125"/>
          </a:xfrm>
        </p:spPr>
        <p:txBody>
          <a:bodyPr rtlCol="0"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TÍTULO DA SEÇÃO 2</a:t>
            </a:r>
          </a:p>
        </p:txBody>
      </p:sp>
      <p:sp>
        <p:nvSpPr>
          <p:cNvPr id="28" name="Espaço Reservado para Texto 26">
            <a:extLst>
              <a:ext uri="{FF2B5EF4-FFF2-40B4-BE49-F238E27FC236}">
                <a16:creationId xmlns:a16="http://schemas.microsoft.com/office/drawing/2014/main" xmlns="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30" name="Espaço Reservado para Texto 26">
            <a:extLst>
              <a:ext uri="{FF2B5EF4-FFF2-40B4-BE49-F238E27FC236}">
                <a16:creationId xmlns:a16="http://schemas.microsoft.com/office/drawing/2014/main" xmlns="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grpSp>
        <p:nvGrpSpPr>
          <p:cNvPr id="41" name="Elemento gráfico 39">
            <a:extLst>
              <a:ext uri="{FF2B5EF4-FFF2-40B4-BE49-F238E27FC236}">
                <a16:creationId xmlns:a16="http://schemas.microsoft.com/office/drawing/2014/main" xmlns="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xmlns="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xmlns="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xmlns="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xmlns="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xmlns="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xmlns="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xmlns="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9" name="Elemento gráfico 12">
            <a:extLst>
              <a:ext uri="{FF2B5EF4-FFF2-40B4-BE49-F238E27FC236}">
                <a16:creationId xmlns:a16="http://schemas.microsoft.com/office/drawing/2014/main" xmlns="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pt-BR" noProof="0" dirty="0"/>
              <a:t>SLIDE DE GRÁFICO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7" name="Espaço Reservado para Texto 26">
            <a:extLst>
              <a:ext uri="{FF2B5EF4-FFF2-40B4-BE49-F238E27FC236}">
                <a16:creationId xmlns:a16="http://schemas.microsoft.com/office/drawing/2014/main" xmlns="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xmlns="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30%</a:t>
            </a:r>
          </a:p>
        </p:txBody>
      </p:sp>
      <p:sp>
        <p:nvSpPr>
          <p:cNvPr id="30" name="Espaço Reservado para Texto 26">
            <a:extLst>
              <a:ext uri="{FF2B5EF4-FFF2-40B4-BE49-F238E27FC236}">
                <a16:creationId xmlns:a16="http://schemas.microsoft.com/office/drawing/2014/main" xmlns="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 dirty="0"/>
              <a:t>Título da categoria</a:t>
            </a:r>
          </a:p>
        </p:txBody>
      </p: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xmlns="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10%</a:t>
            </a:r>
          </a:p>
        </p:txBody>
      </p:sp>
      <p:sp>
        <p:nvSpPr>
          <p:cNvPr id="25" name="Espaço Reservado para Texto 26">
            <a:extLst>
              <a:ext uri="{FF2B5EF4-FFF2-40B4-BE49-F238E27FC236}">
                <a16:creationId xmlns:a16="http://schemas.microsoft.com/office/drawing/2014/main" xmlns="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 dirty="0"/>
              <a:t>Título da categoria</a:t>
            </a:r>
          </a:p>
        </p:txBody>
      </p:sp>
      <p:sp>
        <p:nvSpPr>
          <p:cNvPr id="27" name="Espaço Reservado para Texto 2">
            <a:extLst>
              <a:ext uri="{FF2B5EF4-FFF2-40B4-BE49-F238E27FC236}">
                <a16:creationId xmlns:a16="http://schemas.microsoft.com/office/drawing/2014/main" xmlns="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25%</a:t>
            </a:r>
          </a:p>
        </p:txBody>
      </p:sp>
      <p:sp>
        <p:nvSpPr>
          <p:cNvPr id="29" name="Espaço Reservado para Texto 26">
            <a:extLst>
              <a:ext uri="{FF2B5EF4-FFF2-40B4-BE49-F238E27FC236}">
                <a16:creationId xmlns:a16="http://schemas.microsoft.com/office/drawing/2014/main" xmlns="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 dirty="0"/>
              <a:t>Título da categoria</a:t>
            </a:r>
          </a:p>
        </p:txBody>
      </p:sp>
      <p:sp>
        <p:nvSpPr>
          <p:cNvPr id="32" name="Espaço Reservado para Texto 2">
            <a:extLst>
              <a:ext uri="{FF2B5EF4-FFF2-40B4-BE49-F238E27FC236}">
                <a16:creationId xmlns:a16="http://schemas.microsoft.com/office/drawing/2014/main" xmlns="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10%</a:t>
            </a:r>
          </a:p>
        </p:txBody>
      </p:sp>
      <p:sp>
        <p:nvSpPr>
          <p:cNvPr id="33" name="Espaço Reservado para Texto 26">
            <a:extLst>
              <a:ext uri="{FF2B5EF4-FFF2-40B4-BE49-F238E27FC236}">
                <a16:creationId xmlns:a16="http://schemas.microsoft.com/office/drawing/2014/main" xmlns="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 dirty="0"/>
              <a:t>Título da categoria</a:t>
            </a:r>
          </a:p>
        </p:txBody>
      </p:sp>
      <p:sp>
        <p:nvSpPr>
          <p:cNvPr id="35" name="Espaço Reservado para Texto 2">
            <a:extLst>
              <a:ext uri="{FF2B5EF4-FFF2-40B4-BE49-F238E27FC236}">
                <a16:creationId xmlns:a16="http://schemas.microsoft.com/office/drawing/2014/main" xmlns="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20%</a:t>
            </a:r>
          </a:p>
        </p:txBody>
      </p:sp>
      <p:sp>
        <p:nvSpPr>
          <p:cNvPr id="36" name="Espaço Reservado para Texto 26">
            <a:extLst>
              <a:ext uri="{FF2B5EF4-FFF2-40B4-BE49-F238E27FC236}">
                <a16:creationId xmlns:a16="http://schemas.microsoft.com/office/drawing/2014/main" xmlns="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 dirty="0"/>
              <a:t>Título da categoria</a:t>
            </a:r>
          </a:p>
        </p:txBody>
      </p:sp>
      <p:sp>
        <p:nvSpPr>
          <p:cNvPr id="38" name="Espaço Reservado para Texto 2">
            <a:extLst>
              <a:ext uri="{FF2B5EF4-FFF2-40B4-BE49-F238E27FC236}">
                <a16:creationId xmlns:a16="http://schemas.microsoft.com/office/drawing/2014/main" xmlns="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5%</a:t>
            </a:r>
          </a:p>
        </p:txBody>
      </p:sp>
      <p:sp>
        <p:nvSpPr>
          <p:cNvPr id="39" name="Espaço Reservado para Texto 26">
            <a:extLst>
              <a:ext uri="{FF2B5EF4-FFF2-40B4-BE49-F238E27FC236}">
                <a16:creationId xmlns:a16="http://schemas.microsoft.com/office/drawing/2014/main" xmlns="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 dirty="0"/>
              <a:t>Título da Categoria</a:t>
            </a:r>
          </a:p>
        </p:txBody>
      </p:sp>
      <p:sp>
        <p:nvSpPr>
          <p:cNvPr id="19" name="Espaço Reservado para Gráfico 18">
            <a:extLst>
              <a:ext uri="{FF2B5EF4-FFF2-40B4-BE49-F238E27FC236}">
                <a16:creationId xmlns:a16="http://schemas.microsoft.com/office/drawing/2014/main" xmlns="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t-BR" noProof="0" smtClean="0"/>
              <a:t>Clique no ícone para adicionar gráfico</a:t>
            </a:r>
            <a:endParaRPr lang="pt-BR" noProof="0" dirty="0"/>
          </a:p>
        </p:txBody>
      </p:sp>
      <p:grpSp>
        <p:nvGrpSpPr>
          <p:cNvPr id="41" name="Elemento gráfico 39">
            <a:extLst>
              <a:ext uri="{FF2B5EF4-FFF2-40B4-BE49-F238E27FC236}">
                <a16:creationId xmlns:a16="http://schemas.microsoft.com/office/drawing/2014/main" xmlns="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xmlns="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xmlns="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xmlns="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xmlns="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xmlns="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xmlns="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3" name="Elemento gráfico 50">
            <a:extLst>
              <a:ext uri="{FF2B5EF4-FFF2-40B4-BE49-F238E27FC236}">
                <a16:creationId xmlns:a16="http://schemas.microsoft.com/office/drawing/2014/main" xmlns="" id="{33AA43FA-C2DC-406C-BFE6-A2A804112236}"/>
              </a:ext>
            </a:extLst>
          </p:cNvPr>
          <p:cNvSpPr/>
          <p:nvPr/>
        </p:nvSpPr>
        <p:spPr>
          <a:xfrm>
            <a:off x="5731818" y="2267879"/>
            <a:ext cx="3996000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53" name="Elemento gráfico 12">
            <a:extLst>
              <a:ext uri="{FF2B5EF4-FFF2-40B4-BE49-F238E27FC236}">
                <a16:creationId xmlns:a16="http://schemas.microsoft.com/office/drawing/2014/main" xmlns="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7" name="Espaço Reservado para Texto 26">
            <a:extLst>
              <a:ext uri="{FF2B5EF4-FFF2-40B4-BE49-F238E27FC236}">
                <a16:creationId xmlns:a16="http://schemas.microsoft.com/office/drawing/2014/main" xmlns="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18" name="Espaço Reservado para Tabela 17">
            <a:extLst>
              <a:ext uri="{FF2B5EF4-FFF2-40B4-BE49-F238E27FC236}">
                <a16:creationId xmlns:a16="http://schemas.microsoft.com/office/drawing/2014/main" xmlns="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t-BR" noProof="0" smtClean="0"/>
              <a:t>Clique no ícone para adicionar tabela</a:t>
            </a:r>
            <a:endParaRPr lang="pt-BR" noProof="0" dirty="0"/>
          </a:p>
        </p:txBody>
      </p:sp>
      <p:grpSp>
        <p:nvGrpSpPr>
          <p:cNvPr id="45" name="Elemento gráfico 39">
            <a:extLst>
              <a:ext uri="{FF2B5EF4-FFF2-40B4-BE49-F238E27FC236}">
                <a16:creationId xmlns:a16="http://schemas.microsoft.com/office/drawing/2014/main" xmlns="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xmlns="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xmlns="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xmlns="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xmlns="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xmlns="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" name="Forma Livre: Forma 50">
              <a:extLst>
                <a:ext uri="{FF2B5EF4-FFF2-40B4-BE49-F238E27FC236}">
                  <a16:creationId xmlns:a16="http://schemas.microsoft.com/office/drawing/2014/main" xmlns="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pt-BR" noProof="0" dirty="0"/>
              <a:t>SLIDE DE TABELA</a:t>
            </a:r>
          </a:p>
        </p:txBody>
      </p:sp>
      <p:sp>
        <p:nvSpPr>
          <p:cNvPr id="3" name="Elemento gráfico 54">
            <a:extLst>
              <a:ext uri="{FF2B5EF4-FFF2-40B4-BE49-F238E27FC236}">
                <a16:creationId xmlns:a16="http://schemas.microsoft.com/office/drawing/2014/main" xmlns="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33300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 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Espaço Reservado para Imagem 50">
            <a:extLst>
              <a:ext uri="{FF2B5EF4-FFF2-40B4-BE49-F238E27FC236}">
                <a16:creationId xmlns:a16="http://schemas.microsoft.com/office/drawing/2014/main" xmlns="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  <p:sp>
        <p:nvSpPr>
          <p:cNvPr id="46" name="Forma Livre: Forma 45">
            <a:extLst>
              <a:ext uri="{FF2B5EF4-FFF2-40B4-BE49-F238E27FC236}">
                <a16:creationId xmlns:a16="http://schemas.microsoft.com/office/drawing/2014/main" xmlns="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7" name="Forma Livre: Forma 46">
            <a:extLst>
              <a:ext uri="{FF2B5EF4-FFF2-40B4-BE49-F238E27FC236}">
                <a16:creationId xmlns:a16="http://schemas.microsoft.com/office/drawing/2014/main" xmlns="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5" name="Forma Livre: Forma 44">
            <a:extLst>
              <a:ext uri="{FF2B5EF4-FFF2-40B4-BE49-F238E27FC236}">
                <a16:creationId xmlns:a16="http://schemas.microsoft.com/office/drawing/2014/main" xmlns="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5" name="Elemento gráfico 12">
            <a:extLst>
              <a:ext uri="{FF2B5EF4-FFF2-40B4-BE49-F238E27FC236}">
                <a16:creationId xmlns:a16="http://schemas.microsoft.com/office/drawing/2014/main" xmlns="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IMAGEM GRANDE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xmlns="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21" name="Espaço Reservado para Texto 26">
            <a:extLst>
              <a:ext uri="{FF2B5EF4-FFF2-40B4-BE49-F238E27FC236}">
                <a16:creationId xmlns:a16="http://schemas.microsoft.com/office/drawing/2014/main" xmlns="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pic>
        <p:nvPicPr>
          <p:cNvPr id="22" name="Elemento gráfico 21">
            <a:extLst>
              <a:ext uri="{FF2B5EF4-FFF2-40B4-BE49-F238E27FC236}">
                <a16:creationId xmlns:a16="http://schemas.microsoft.com/office/drawing/2014/main" xmlns="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orma livre: Forma 39">
            <a:extLst>
              <a:ext uri="{FF2B5EF4-FFF2-40B4-BE49-F238E27FC236}">
                <a16:creationId xmlns:a16="http://schemas.microsoft.com/office/drawing/2014/main" xmlns="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xmlns="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2" name="Forma Livre: Forma 41">
            <a:extLst>
              <a:ext uri="{FF2B5EF4-FFF2-40B4-BE49-F238E27FC236}">
                <a16:creationId xmlns:a16="http://schemas.microsoft.com/office/drawing/2014/main" xmlns="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4" name="Forma livre: Forma 43">
            <a:extLst>
              <a:ext uri="{FF2B5EF4-FFF2-40B4-BE49-F238E27FC236}">
                <a16:creationId xmlns:a16="http://schemas.microsoft.com/office/drawing/2014/main" xmlns="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8" name="Forma Livre: Forma 47">
            <a:extLst>
              <a:ext uri="{FF2B5EF4-FFF2-40B4-BE49-F238E27FC236}">
                <a16:creationId xmlns:a16="http://schemas.microsoft.com/office/drawing/2014/main" xmlns="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do Ví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xmlns="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6" name="Elemento gráfico 12">
            <a:extLst>
              <a:ext uri="{FF2B5EF4-FFF2-40B4-BE49-F238E27FC236}">
                <a16:creationId xmlns:a16="http://schemas.microsoft.com/office/drawing/2014/main" xmlns="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8" name="Espaço Reservado para Mídia 7">
            <a:extLst>
              <a:ext uri="{FF2B5EF4-FFF2-40B4-BE49-F238E27FC236}">
                <a16:creationId xmlns:a16="http://schemas.microsoft.com/office/drawing/2014/main" xmlns="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t-BR" noProof="0" smtClean="0"/>
              <a:t>Clique no ícone para adicionar mídia</a:t>
            </a:r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xmlns="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xmlns="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5" name="Forma Livre: Forma 14">
            <a:extLst>
              <a:ext uri="{FF2B5EF4-FFF2-40B4-BE49-F238E27FC236}">
                <a16:creationId xmlns:a16="http://schemas.microsoft.com/office/drawing/2014/main" xmlns="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xmlns="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xmlns="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xmlns="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9" name="Título 2">
            <a:extLst>
              <a:ext uri="{FF2B5EF4-FFF2-40B4-BE49-F238E27FC236}">
                <a16:creationId xmlns:a16="http://schemas.microsoft.com/office/drawing/2014/main" xmlns="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rtlCol="0"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xmlns="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orma Livre: Forma 2">
              <a:extLst>
                <a:ext uri="{FF2B5EF4-FFF2-40B4-BE49-F238E27FC236}">
                  <a16:creationId xmlns:a16="http://schemas.microsoft.com/office/drawing/2014/main" xmlns="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" name="Forma Livre: Forma 3">
              <a:extLst>
                <a:ext uri="{FF2B5EF4-FFF2-40B4-BE49-F238E27FC236}">
                  <a16:creationId xmlns:a16="http://schemas.microsoft.com/office/drawing/2014/main" xmlns="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" name="Forma Livre: Forma 4">
              <a:extLst>
                <a:ext uri="{FF2B5EF4-FFF2-40B4-BE49-F238E27FC236}">
                  <a16:creationId xmlns:a16="http://schemas.microsoft.com/office/drawing/2014/main" xmlns="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xmlns="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xmlns="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rtl="0"/>
            <a:fld id="{D495E168-DA5E-4888-8D8A-92B118324C14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11" name="Espaço Reservado para Rodapé 4">
            <a:extLst>
              <a:ext uri="{FF2B5EF4-FFF2-40B4-BE49-F238E27FC236}">
                <a16:creationId xmlns:a16="http://schemas.microsoft.com/office/drawing/2014/main" xmlns="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587" y="1436921"/>
            <a:ext cx="6127987" cy="1517356"/>
          </a:xfrm>
        </p:spPr>
        <p:txBody>
          <a:bodyPr rtlCol="0"/>
          <a:lstStyle/>
          <a:p>
            <a:pPr rtl="0"/>
            <a:r>
              <a:rPr lang="pt-BR" sz="5800" dirty="0" smtClean="0"/>
              <a:t>Modelagem</a:t>
            </a:r>
            <a:br>
              <a:rPr lang="pt-BR" sz="5800" dirty="0" smtClean="0"/>
            </a:br>
            <a:r>
              <a:rPr lang="pt-BR" sz="5800" dirty="0" smtClean="0"/>
              <a:t>de software</a:t>
            </a:r>
            <a:endParaRPr lang="pt-BR" sz="5800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xmlns="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>
            <a:normAutofit/>
          </a:bodyPr>
          <a:lstStyle/>
          <a:p>
            <a:r>
              <a:rPr lang="pt-BR" dirty="0" err="1"/>
              <a:t>Tiwnio</a:t>
            </a:r>
            <a:r>
              <a:rPr lang="pt-BR" dirty="0"/>
              <a:t> </a:t>
            </a:r>
            <a:r>
              <a:rPr lang="pt-BR" dirty="0" smtClean="0"/>
              <a:t>Net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endParaRPr lang="pt-BR" dirty="0" smtClean="0"/>
          </a:p>
          <a:p>
            <a:pPr rtl="0"/>
            <a:endParaRPr lang="pt-BR" dirty="0"/>
          </a:p>
        </p:txBody>
      </p:sp>
      <p:pic>
        <p:nvPicPr>
          <p:cNvPr id="8" name="Espaço Reservado para Imagem 7"/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9" r="20889"/>
          <a:stretch>
            <a:fillRect/>
          </a:stretch>
        </p:blipFill>
        <p:spPr/>
      </p:pic>
      <p:pic>
        <p:nvPicPr>
          <p:cNvPr id="1028" name="Picture 4" descr="Ficheiro:Centro Universitário UNA.png – Wikipédia, a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24" y="5329976"/>
            <a:ext cx="1498292" cy="4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smtClean="0"/>
              <a:t>Diagrama sequencial</a:t>
            </a:r>
            <a:endParaRPr lang="pt-BR" dirty="0"/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xmlns="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t>10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445" y="1845390"/>
            <a:ext cx="7161688" cy="488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80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smtClean="0"/>
              <a:t>Banco de dados (lógico)</a:t>
            </a:r>
            <a:endParaRPr lang="pt-BR" dirty="0"/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xmlns="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t>11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1" t="5776" r="211" b="4598"/>
          <a:stretch/>
        </p:blipFill>
        <p:spPr>
          <a:xfrm>
            <a:off x="2768708" y="1864426"/>
            <a:ext cx="6007156" cy="482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25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ço Reservado para Imagem 18">
            <a:extLst>
              <a:ext uri="{FF2B5EF4-FFF2-40B4-BE49-F238E27FC236}">
                <a16:creationId xmlns:a16="http://schemas.microsoft.com/office/drawing/2014/main" xmlns="" id="{74ED1216-A221-4C9B-B39B-71A3E4D9E40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5569499"/>
          </a:xfrm>
        </p:spPr>
      </p:pic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xmlns="" id="{CDDE29B3-D5FF-478A-848A-934E75A4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pPr rtl="0"/>
              <a:t>12</a:t>
            </a:fld>
            <a:endParaRPr lang="pt-BR" dirty="0"/>
          </a:p>
        </p:txBody>
      </p:sp>
      <p:sp>
        <p:nvSpPr>
          <p:cNvPr id="9" name="Título 3">
            <a:extLst>
              <a:ext uri="{FF2B5EF4-FFF2-40B4-BE49-F238E27FC236}">
                <a16:creationId xmlns:a16="http://schemas.microsoft.com/office/drawing/2014/main" xmlns="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741" y="5709195"/>
            <a:ext cx="9050518" cy="945498"/>
          </a:xfrm>
        </p:spPr>
        <p:txBody>
          <a:bodyPr rtlCol="0"/>
          <a:lstStyle/>
          <a:p>
            <a:pPr rtl="0"/>
            <a:r>
              <a:rPr lang="pt-BR" dirty="0" smtClean="0"/>
              <a:t>Obrigado</a:t>
            </a:r>
            <a:endParaRPr lang="pt-BR" dirty="0"/>
          </a:p>
        </p:txBody>
      </p:sp>
      <p:sp>
        <p:nvSpPr>
          <p:cNvPr id="10" name="Título 3">
            <a:extLst>
              <a:ext uri="{FF2B5EF4-FFF2-40B4-BE49-F238E27FC236}">
                <a16:creationId xmlns:a16="http://schemas.microsoft.com/office/drawing/2014/main" xmlns="" id="{E98DCA46-603B-4178-8707-30E192CE6B8D}"/>
              </a:ext>
            </a:extLst>
          </p:cNvPr>
          <p:cNvSpPr txBox="1">
            <a:spLocks/>
          </p:cNvSpPr>
          <p:nvPr/>
        </p:nvSpPr>
        <p:spPr>
          <a:xfrm>
            <a:off x="1006433" y="5709195"/>
            <a:ext cx="10179133" cy="9454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 smtClean="0">
                <a:solidFill>
                  <a:schemeClr val="accent3"/>
                </a:solidFill>
              </a:rPr>
              <a:t>Repositório:</a:t>
            </a:r>
            <a:br>
              <a:rPr lang="pt-BR" sz="2800" dirty="0" smtClean="0">
                <a:solidFill>
                  <a:schemeClr val="accent3"/>
                </a:solidFill>
              </a:rPr>
            </a:br>
            <a:r>
              <a:rPr lang="pt-BR" sz="2800" dirty="0" smtClean="0">
                <a:solidFill>
                  <a:schemeClr val="accent3"/>
                </a:solidFill>
              </a:rPr>
              <a:t>https</a:t>
            </a:r>
            <a:r>
              <a:rPr lang="pt-BR" sz="2800" dirty="0">
                <a:solidFill>
                  <a:schemeClr val="accent3"/>
                </a:solidFill>
              </a:rPr>
              <a:t>://github.com/UNA-Contagem-208/Modelagem-208</a:t>
            </a:r>
            <a:endParaRPr lang="pt-BR" sz="2800" dirty="0">
              <a:solidFill>
                <a:schemeClr val="accent3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0804358" y="5709195"/>
            <a:ext cx="472749" cy="472749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35360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0427"/>
            <a:ext cx="10515600" cy="676275"/>
          </a:xfrm>
        </p:spPr>
        <p:txBody>
          <a:bodyPr rtlCol="0"/>
          <a:lstStyle/>
          <a:p>
            <a:pPr rtl="0"/>
            <a:r>
              <a:rPr lang="pt-BR" dirty="0" smtClean="0"/>
              <a:t>Mapeamento de funcionalidades</a:t>
            </a:r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xmlns="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pPr rtl="0"/>
              <a:t>2</a:t>
            </a:fld>
            <a:endParaRPr lang="pt-BR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80268"/>
              </p:ext>
            </p:extLst>
          </p:nvPr>
        </p:nvGraphicFramePr>
        <p:xfrm>
          <a:off x="1949467" y="1876301"/>
          <a:ext cx="8293066" cy="475875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843280"/>
                <a:gridCol w="3845116"/>
                <a:gridCol w="3604670"/>
              </a:tblGrid>
              <a:tr h="350327">
                <a:tc>
                  <a:txBody>
                    <a:bodyPr/>
                    <a:lstStyle/>
                    <a:p>
                      <a:pPr lvl="0" algn="ctr"/>
                      <a:r>
                        <a:rPr lang="pt-BR" sz="11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NÚMERO</a:t>
                      </a:r>
                      <a:endParaRPr lang="pt-BR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pt-BR" sz="1100" b="1" dirty="0" smtClean="0">
                          <a:effectLst/>
                        </a:rPr>
                        <a:t>REQUISITOS FUNCIONAIS</a:t>
                      </a:r>
                      <a:endParaRPr lang="pt-BR" sz="1100" b="1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pt-BR" sz="1100" b="1" dirty="0">
                          <a:effectLst/>
                        </a:rPr>
                        <a:t>REQUISITOS NÃO FUNCIONAIS</a:t>
                      </a:r>
                    </a:p>
                  </a:txBody>
                  <a:tcPr marL="123825" marR="123825" marT="57150" marB="57150" anchor="ctr">
                    <a:lnR>
                      <a:noFill/>
                    </a:lnR>
                  </a:tcPr>
                </a:tc>
              </a:tr>
              <a:tr h="362203">
                <a:tc>
                  <a:txBody>
                    <a:bodyPr/>
                    <a:lstStyle/>
                    <a:p>
                      <a:pPr lvl="0" algn="ctr"/>
                      <a:r>
                        <a:rPr lang="pt-BR" sz="1100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effectLst/>
                        </a:rPr>
                        <a:t>O sistema permitirá cadastrar os funcionários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effectLst/>
                        </a:rPr>
                        <a:t>Segurança → Fator 2FA para funcionários</a:t>
                      </a:r>
                    </a:p>
                  </a:txBody>
                  <a:tcPr marL="123825" marR="123825" marT="57150" marB="57150" anchor="ctr"/>
                </a:tc>
              </a:tr>
              <a:tr h="441737">
                <a:tc>
                  <a:txBody>
                    <a:bodyPr/>
                    <a:lstStyle/>
                    <a:p>
                      <a:pPr lvl="0" algn="ctr"/>
                      <a:r>
                        <a:rPr lang="pt-BR" sz="1100" dirty="0" smtClean="0"/>
                        <a:t>2</a:t>
                      </a:r>
                      <a:endParaRPr lang="pt-B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effectLst/>
                        </a:rPr>
                        <a:t>Para operar o sistema, o funcionário deverá realizar o login, a fim de se manter um registro de uso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effectLst/>
                        </a:rPr>
                        <a:t>Disponibilidade → Disponibilidade de acesso remoto por qualquer dispositivo registrado no sistema</a:t>
                      </a:r>
                    </a:p>
                  </a:txBody>
                  <a:tcPr marL="123825" marR="123825" marT="57150" marB="57150" anchor="ctr"/>
                </a:tc>
              </a:tr>
              <a:tr h="441737">
                <a:tc>
                  <a:txBody>
                    <a:bodyPr/>
                    <a:lstStyle/>
                    <a:p>
                      <a:pPr lvl="0" algn="ctr"/>
                      <a:r>
                        <a:rPr lang="pt-BR" sz="1100" dirty="0" smtClean="0"/>
                        <a:t>3</a:t>
                      </a:r>
                      <a:endParaRPr lang="pt-B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effectLst/>
                        </a:rPr>
                        <a:t>Os produtos utilizados serão catalogadas no sistema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effectLst/>
                        </a:rPr>
                        <a:t>Desempenho → Renderização dos dados em ate 2 segundos</a:t>
                      </a:r>
                    </a:p>
                  </a:txBody>
                  <a:tcPr marL="123825" marR="123825" marT="57150" marB="57150" anchor="ctr"/>
                </a:tc>
              </a:tr>
              <a:tr h="441737">
                <a:tc>
                  <a:txBody>
                    <a:bodyPr/>
                    <a:lstStyle/>
                    <a:p>
                      <a:pPr lvl="0" algn="ctr"/>
                      <a:r>
                        <a:rPr lang="pt-BR" sz="1100" dirty="0" smtClean="0"/>
                        <a:t>4</a:t>
                      </a:r>
                      <a:endParaRPr lang="pt-B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dirty="0">
                          <a:effectLst/>
                        </a:rPr>
                        <a:t>A frota será cadastrada no sistema, a fim de se manter um dado preciso do mesmo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pt-BR" sz="1100" dirty="0">
                          <a:effectLst/>
                        </a:rPr>
                        <a:t>Banco de dados → Construído em </a:t>
                      </a:r>
                      <a:r>
                        <a:rPr lang="pt-BR" sz="1100" dirty="0" smtClean="0">
                          <a:effectLst/>
                        </a:rPr>
                        <a:t>Postgre</a:t>
                      </a:r>
                      <a:endParaRPr lang="pt-BR" sz="1100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</a:tr>
              <a:tr h="441737">
                <a:tc>
                  <a:txBody>
                    <a:bodyPr/>
                    <a:lstStyle/>
                    <a:p>
                      <a:pPr lvl="0" algn="ctr"/>
                      <a:r>
                        <a:rPr lang="pt-BR" sz="1100" dirty="0" smtClean="0"/>
                        <a:t>5</a:t>
                      </a:r>
                      <a:endParaRPr lang="pt-B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dirty="0">
                          <a:effectLst/>
                        </a:rPr>
                        <a:t>O sistema irá realizar um controle dos produtos utilizados incluindo data, veiculo e funcionário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pt-BR" sz="1100" dirty="0">
                          <a:effectLst/>
                        </a:rPr>
                        <a:t>Interface → Interface construída perante os requisitos do cliente</a:t>
                      </a:r>
                    </a:p>
                  </a:txBody>
                  <a:tcPr marL="123825" marR="123825" marT="57150" marB="57150" anchor="ctr"/>
                </a:tc>
              </a:tr>
              <a:tr h="441737">
                <a:tc>
                  <a:txBody>
                    <a:bodyPr/>
                    <a:lstStyle/>
                    <a:p>
                      <a:pPr lvl="0" algn="ctr"/>
                      <a:r>
                        <a:rPr lang="pt-BR" sz="1100" dirty="0" smtClean="0"/>
                        <a:t>6</a:t>
                      </a:r>
                      <a:endParaRPr lang="pt-B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dirty="0">
                          <a:effectLst/>
                        </a:rPr>
                        <a:t>Irá apresentar um histórico de pesquisa e de alteração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pt-BR" sz="1100" dirty="0">
                          <a:effectLst/>
                        </a:rPr>
                        <a:t>Tolerância à falhas → Continuar funcionando após uma base de dados cair</a:t>
                      </a:r>
                    </a:p>
                  </a:txBody>
                  <a:tcPr marL="123825" marR="123825" marT="57150" marB="57150" anchor="ctr"/>
                </a:tc>
              </a:tr>
              <a:tr h="441737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dirty="0">
                          <a:effectLst/>
                        </a:rPr>
                        <a:t>O sistema irá alertar quando deverá ser realizada as futuras manutenções do veículo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pt-BR" sz="1100" dirty="0">
                          <a:effectLst/>
                        </a:rPr>
                        <a:t>Projetado → Sistema Compilado em Java</a:t>
                      </a:r>
                    </a:p>
                  </a:txBody>
                  <a:tcPr marL="123825" marR="123825" marT="57150" marB="57150" anchor="ctr"/>
                </a:tc>
              </a:tr>
              <a:tr h="441737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dirty="0">
                          <a:effectLst/>
                        </a:rPr>
                        <a:t>Será possível verificar o status de um veículo individual, perante a sua última atualização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pt-BR" sz="1100" dirty="0">
                          <a:effectLst/>
                        </a:rPr>
                        <a:t>Manutenibilidade → Documentação do código do projeto a fim de facilitar a manutenção do sistema</a:t>
                      </a:r>
                    </a:p>
                  </a:txBody>
                  <a:tcPr marL="123825" marR="123825" marT="57150" marB="57150" anchor="ctr"/>
                </a:tc>
              </a:tr>
              <a:tr h="441737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dirty="0">
                          <a:effectLst/>
                        </a:rPr>
                        <a:t>Terá um alerta para avisar a necessidade da aquisição de material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pt-BR" sz="1100" dirty="0">
                          <a:effectLst/>
                        </a:rPr>
                        <a:t>Dashboard → Dashboard para facilitar de visualização dos dados presentes</a:t>
                      </a:r>
                    </a:p>
                  </a:txBody>
                  <a:tcPr marL="123825" marR="123825" marT="57150" marB="57150" anchor="ctr"/>
                </a:tc>
              </a:tr>
              <a:tr h="441737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dirty="0">
                          <a:effectLst/>
                        </a:rPr>
                        <a:t>Haverá um registro dos dados de quilometragem dos veículos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pt-BR" sz="1100" dirty="0">
                          <a:effectLst/>
                        </a:rPr>
                        <a:t>Usabilidade → Simplificação dos processos do sistema a fim de facilitar o entendimento pelo usuário</a:t>
                      </a:r>
                    </a:p>
                  </a:txBody>
                  <a:tcPr marL="123825" marR="123825" marT="57150" marB="5715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3500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smtClean="0"/>
              <a:t>Página inicial do projeto</a:t>
            </a:r>
            <a:endParaRPr lang="pt-BR" dirty="0"/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xmlns="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t>3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044" y="1765626"/>
            <a:ext cx="8919358" cy="480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smtClean="0"/>
              <a:t>Site do projeto</a:t>
            </a:r>
            <a:endParaRPr lang="pt-BR" dirty="0"/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xmlns="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t>4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94" y="1843273"/>
            <a:ext cx="9972764" cy="461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802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smtClean="0"/>
              <a:t>Site do projeto</a:t>
            </a:r>
            <a:endParaRPr lang="pt-BR" dirty="0"/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xmlns="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t>5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94" y="2151466"/>
            <a:ext cx="9972764" cy="400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08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smtClean="0"/>
              <a:t>Site do projeto</a:t>
            </a:r>
            <a:endParaRPr lang="pt-BR" dirty="0"/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xmlns="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t>6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94" y="1943289"/>
            <a:ext cx="9972764" cy="441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83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smtClean="0"/>
              <a:t>Casos de uso</a:t>
            </a:r>
            <a:endParaRPr lang="pt-BR" dirty="0"/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xmlns="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t>7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382" y="1704256"/>
            <a:ext cx="5761241" cy="505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08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smtClean="0"/>
              <a:t>Diagrama de classes</a:t>
            </a:r>
            <a:endParaRPr lang="pt-BR" dirty="0"/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xmlns="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t>8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8" b="4062"/>
          <a:stretch/>
        </p:blipFill>
        <p:spPr>
          <a:xfrm>
            <a:off x="2458702" y="1686296"/>
            <a:ext cx="6459667" cy="507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33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smtClean="0"/>
              <a:t>Diagrama de atividade</a:t>
            </a:r>
            <a:endParaRPr lang="pt-BR" dirty="0"/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xmlns="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t>9</a:t>
            </a:fld>
            <a:endParaRPr lang="pt-BR" dirty="0"/>
          </a:p>
        </p:txBody>
      </p:sp>
      <p:pic>
        <p:nvPicPr>
          <p:cNvPr id="1028" name="Picture 4" descr="https://raw.githubusercontent.com/UNA-Contagem-208/Modelagem-208/main/Arquivos/Diagrama%20de%20atividade%20(dados)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8" b="4686"/>
          <a:stretch/>
        </p:blipFill>
        <p:spPr bwMode="auto">
          <a:xfrm>
            <a:off x="2530639" y="1698172"/>
            <a:ext cx="6861133" cy="515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549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_30741254_TF55923798.potx" id="{56A03F81-E06D-4EB3-8EF4-FC08448B1313}" vid="{8A394E34-A15C-4178-9DB7-37651BAC733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2024DF7-0783-4549-86B7-A48B29FBA9C2}">
  <ds:schemaRefs>
    <ds:schemaRef ds:uri="http://schemas.microsoft.com/sharepoint/v3"/>
    <ds:schemaRef ds:uri="http://purl.org/dc/terms/"/>
    <ds:schemaRef ds:uri="6dc4bcd6-49db-4c07-9060-8acfc67cef9f"/>
    <ds:schemaRef ds:uri="http://schemas.microsoft.com/office/2006/documentManagement/types"/>
    <ds:schemaRef ds:uri="fb0879af-3eba-417a-a55a-ffe6dcd6ca77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férias divertida</Template>
  <TotalTime>0</TotalTime>
  <Words>301</Words>
  <Application>Microsoft Office PowerPoint</Application>
  <PresentationFormat>Widescreen</PresentationFormat>
  <Paragraphs>70</Paragraphs>
  <Slides>12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Century Gothic</vt:lpstr>
      <vt:lpstr>Tema do Office</vt:lpstr>
      <vt:lpstr>Modelagem de software</vt:lpstr>
      <vt:lpstr>Mapeamento de funcionalidades</vt:lpstr>
      <vt:lpstr>Página inicial do projeto</vt:lpstr>
      <vt:lpstr>Site do projeto</vt:lpstr>
      <vt:lpstr>Site do projeto</vt:lpstr>
      <vt:lpstr>Site do projeto</vt:lpstr>
      <vt:lpstr>Casos de uso</vt:lpstr>
      <vt:lpstr>Diagrama de classes</vt:lpstr>
      <vt:lpstr>Diagrama de atividade</vt:lpstr>
      <vt:lpstr>Diagrama sequencial</vt:lpstr>
      <vt:lpstr>Banco de dados (lógico)</vt:lpstr>
      <vt:lpstr>Obrigado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2022-11-17T20:28:34Z</dcterms:created>
  <dcterms:modified xsi:type="dcterms:W3CDTF">2022-11-21T19:19:36Z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